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2034981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2034981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2034981a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d2034981a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2635824c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2635824c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2635824c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2635824c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2635824c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2635824c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2635824c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d2635824c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2635824c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2635824c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2635824c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d2635824c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2635824c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2635824c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2635824c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2635824c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2635824c2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2635824c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2034981a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2034981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2635824c2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d2635824c2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d2635824c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d2635824c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2635824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d2635824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2635824c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2635824c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2635824c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d2635824c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2635824c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2635824c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2635824c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2635824c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2635824c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d2635824c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gif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8" y="26149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300">
                <a:highlight>
                  <a:srgbClr val="FFFFFF"/>
                </a:highlight>
              </a:rPr>
              <a:t>Classification d'images - Deep Learning &amp; CNN</a:t>
            </a:r>
            <a:endParaRPr b="1" sz="23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693250" y="37699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/>
              <a:t>Réalisé par Mohammed</a:t>
            </a:r>
            <a:endParaRPr sz="23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308" y="233950"/>
            <a:ext cx="2983401" cy="298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Classification Cats VS Dogs</a:t>
            </a:r>
            <a:endParaRPr b="1"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62" y="1634050"/>
            <a:ext cx="8612676" cy="277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187825" y="142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Modèle de Zéro</a:t>
            </a:r>
            <a:endParaRPr b="1"/>
          </a:p>
        </p:txBody>
      </p:sp>
      <p:sp>
        <p:nvSpPr>
          <p:cNvPr id="119" name="Google Shape;119;p23"/>
          <p:cNvSpPr/>
          <p:nvPr/>
        </p:nvSpPr>
        <p:spPr>
          <a:xfrm>
            <a:off x="3154575" y="142300"/>
            <a:ext cx="5265900" cy="3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</a:t>
            </a:r>
            <a:endParaRPr/>
          </a:p>
        </p:txBody>
      </p:sp>
      <p:sp>
        <p:nvSpPr>
          <p:cNvPr id="120" name="Google Shape;120;p23"/>
          <p:cNvSpPr/>
          <p:nvPr/>
        </p:nvSpPr>
        <p:spPr>
          <a:xfrm>
            <a:off x="4798669" y="879607"/>
            <a:ext cx="3613200" cy="3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train_ds</a:t>
            </a:r>
            <a:endParaRPr/>
          </a:p>
        </p:txBody>
      </p:sp>
      <p:sp>
        <p:nvSpPr>
          <p:cNvPr id="121" name="Google Shape;121;p23"/>
          <p:cNvSpPr/>
          <p:nvPr/>
        </p:nvSpPr>
        <p:spPr>
          <a:xfrm>
            <a:off x="3163691" y="879607"/>
            <a:ext cx="1488300" cy="3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val_ds</a:t>
            </a:r>
            <a:endParaRPr/>
          </a:p>
        </p:txBody>
      </p:sp>
      <p:sp>
        <p:nvSpPr>
          <p:cNvPr id="122" name="Google Shape;122;p23"/>
          <p:cNvSpPr/>
          <p:nvPr/>
        </p:nvSpPr>
        <p:spPr>
          <a:xfrm>
            <a:off x="3154575" y="510954"/>
            <a:ext cx="5265900" cy="3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Resize (180 x 180)</a:t>
            </a:r>
            <a:endParaRPr/>
          </a:p>
        </p:txBody>
      </p:sp>
      <p:sp>
        <p:nvSpPr>
          <p:cNvPr id="123" name="Google Shape;123;p23"/>
          <p:cNvSpPr/>
          <p:nvPr/>
        </p:nvSpPr>
        <p:spPr>
          <a:xfrm>
            <a:off x="4807785" y="1248250"/>
            <a:ext cx="3613200" cy="3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augmentation</a:t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4798675" y="1616898"/>
            <a:ext cx="3613200" cy="3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Conv2D</a:t>
            </a:r>
            <a:endParaRPr/>
          </a:p>
        </p:txBody>
      </p:sp>
      <p:sp>
        <p:nvSpPr>
          <p:cNvPr id="125" name="Google Shape;125;p23"/>
          <p:cNvSpPr/>
          <p:nvPr/>
        </p:nvSpPr>
        <p:spPr>
          <a:xfrm>
            <a:off x="4798669" y="3350615"/>
            <a:ext cx="3613200" cy="3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Flatten</a:t>
            </a:r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4807785" y="3740449"/>
            <a:ext cx="3613200" cy="3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Dropout 20%</a:t>
            </a:r>
            <a:endParaRPr/>
          </a:p>
        </p:txBody>
      </p:sp>
      <p:sp>
        <p:nvSpPr>
          <p:cNvPr id="127" name="Google Shape;127;p23"/>
          <p:cNvSpPr/>
          <p:nvPr/>
        </p:nvSpPr>
        <p:spPr>
          <a:xfrm>
            <a:off x="4807785" y="4130283"/>
            <a:ext cx="3613200" cy="3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Dens</a:t>
            </a:r>
            <a:r>
              <a:rPr lang="fr"/>
              <a:t>e(1, sigmoid)</a:t>
            </a:r>
            <a:endParaRPr/>
          </a:p>
        </p:txBody>
      </p:sp>
      <p:sp>
        <p:nvSpPr>
          <p:cNvPr id="128" name="Google Shape;128;p23"/>
          <p:cNvSpPr/>
          <p:nvPr/>
        </p:nvSpPr>
        <p:spPr>
          <a:xfrm>
            <a:off x="4807725" y="4520097"/>
            <a:ext cx="3613200" cy="3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Optimizer=Adam</a:t>
            </a:r>
            <a:endParaRPr/>
          </a:p>
        </p:txBody>
      </p:sp>
      <p:sp>
        <p:nvSpPr>
          <p:cNvPr id="129" name="Google Shape;129;p23"/>
          <p:cNvSpPr/>
          <p:nvPr/>
        </p:nvSpPr>
        <p:spPr>
          <a:xfrm>
            <a:off x="3154575" y="4909925"/>
            <a:ext cx="5265900" cy="3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Evaluate</a:t>
            </a:r>
            <a:endParaRPr/>
          </a:p>
        </p:txBody>
      </p:sp>
      <p:cxnSp>
        <p:nvCxnSpPr>
          <p:cNvPr id="130" name="Google Shape;130;p23"/>
          <p:cNvCxnSpPr/>
          <p:nvPr/>
        </p:nvCxnSpPr>
        <p:spPr>
          <a:xfrm>
            <a:off x="3906791" y="1188607"/>
            <a:ext cx="0" cy="372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23"/>
          <p:cNvCxnSpPr>
            <a:stCxn id="128" idx="3"/>
            <a:endCxn id="123" idx="3"/>
          </p:cNvCxnSpPr>
          <p:nvPr/>
        </p:nvCxnSpPr>
        <p:spPr>
          <a:xfrm flipH="1" rot="10800000">
            <a:off x="8420925" y="1402797"/>
            <a:ext cx="600" cy="3271800"/>
          </a:xfrm>
          <a:prstGeom prst="bentConnector3">
            <a:avLst>
              <a:gd fmla="val 3969755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23"/>
          <p:cNvSpPr txBox="1"/>
          <p:nvPr/>
        </p:nvSpPr>
        <p:spPr>
          <a:xfrm rot="-5400000">
            <a:off x="8442026" y="2375206"/>
            <a:ext cx="9096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highlight>
                  <a:schemeClr val="lt1"/>
                </a:highlight>
              </a:rPr>
              <a:t>epoch</a:t>
            </a:r>
            <a:endParaRPr sz="18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4798675" y="1985552"/>
            <a:ext cx="3613200" cy="3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BatchNormalization</a:t>
            </a:r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4798675" y="2339702"/>
            <a:ext cx="3613200" cy="3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MaxPooling2D</a:t>
            </a: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4768000" y="1586975"/>
            <a:ext cx="3684000" cy="1105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D4D4D4"/>
              </a:highlight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4763275" y="2804796"/>
            <a:ext cx="3684000" cy="18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D4D4D4"/>
              </a:highlight>
            </a:endParaRPr>
          </a:p>
        </p:txBody>
      </p:sp>
      <p:sp>
        <p:nvSpPr>
          <p:cNvPr id="137" name="Google Shape;137;p23"/>
          <p:cNvSpPr/>
          <p:nvPr/>
        </p:nvSpPr>
        <p:spPr>
          <a:xfrm>
            <a:off x="4768000" y="3077709"/>
            <a:ext cx="3684000" cy="18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D4D4D4"/>
              </a:highlight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25" y="565200"/>
            <a:ext cx="2871700" cy="455440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/>
          <p:nvPr/>
        </p:nvSpPr>
        <p:spPr>
          <a:xfrm>
            <a:off x="331875" y="1059260"/>
            <a:ext cx="2438400" cy="697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331875" y="1791151"/>
            <a:ext cx="2438400" cy="645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41" name="Google Shape;141;p23"/>
          <p:cNvSpPr/>
          <p:nvPr/>
        </p:nvSpPr>
        <p:spPr>
          <a:xfrm>
            <a:off x="331875" y="2471151"/>
            <a:ext cx="2438400" cy="645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331875" y="3151150"/>
            <a:ext cx="2438400" cy="697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Evaluation</a:t>
            </a:r>
            <a:endParaRPr b="1"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622700" cy="349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825" y="1201575"/>
            <a:ext cx="4475175" cy="339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4"/>
          <p:cNvCxnSpPr/>
          <p:nvPr/>
        </p:nvCxnSpPr>
        <p:spPr>
          <a:xfrm>
            <a:off x="644700" y="1757025"/>
            <a:ext cx="398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Modèle de Zéro</a:t>
            </a:r>
            <a:endParaRPr b="1"/>
          </a:p>
        </p:txBody>
      </p:sp>
      <p:sp>
        <p:nvSpPr>
          <p:cNvPr id="156" name="Google Shape;156;p25"/>
          <p:cNvSpPr txBox="1"/>
          <p:nvPr/>
        </p:nvSpPr>
        <p:spPr>
          <a:xfrm>
            <a:off x="969400" y="1218575"/>
            <a:ext cx="71202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https://keras.io/examples/vision/image_classification_from_scratch/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382364" y="-1571855"/>
            <a:ext cx="2379275" cy="910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Evaluation</a:t>
            </a:r>
            <a:endParaRPr b="1"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75" y="1334988"/>
            <a:ext cx="4453300" cy="33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950" y="1289800"/>
            <a:ext cx="4514125" cy="340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 rotWithShape="1">
          <a:blip r:embed="rId5">
            <a:alphaModFix/>
          </a:blip>
          <a:srcRect b="66819" l="0" r="52805" t="21457"/>
          <a:stretch/>
        </p:blipFill>
        <p:spPr>
          <a:xfrm>
            <a:off x="3899375" y="306725"/>
            <a:ext cx="5027025" cy="9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</a:t>
            </a:r>
            <a:r>
              <a:rPr b="1" lang="fr"/>
              <a:t>lassification multi-classes</a:t>
            </a:r>
            <a:endParaRPr b="1"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675" y="910575"/>
            <a:ext cx="4232924" cy="423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Données d’entraînement</a:t>
            </a:r>
            <a:endParaRPr b="1"/>
          </a:p>
        </p:txBody>
      </p:sp>
      <p:sp>
        <p:nvSpPr>
          <p:cNvPr id="177" name="Google Shape;177;p28"/>
          <p:cNvSpPr txBox="1"/>
          <p:nvPr/>
        </p:nvSpPr>
        <p:spPr>
          <a:xfrm>
            <a:off x="125825" y="4703075"/>
            <a:ext cx="901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https://www.kaggle.com/datasets/alessiocorrado99/animals10?resource=download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600" y="901350"/>
            <a:ext cx="5095944" cy="380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Efficientnetb4 </a:t>
            </a:r>
            <a:r>
              <a:rPr lang="fr"/>
              <a:t>fine-tuning</a:t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630" y="1152474"/>
            <a:ext cx="5255197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644900" y="1152475"/>
            <a:ext cx="2579400" cy="30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</a:t>
            </a:r>
            <a:endParaRPr/>
          </a:p>
        </p:txBody>
      </p:sp>
      <p:sp>
        <p:nvSpPr>
          <p:cNvPr id="186" name="Google Shape;186;p29"/>
          <p:cNvSpPr/>
          <p:nvPr/>
        </p:nvSpPr>
        <p:spPr>
          <a:xfrm>
            <a:off x="1450152" y="1885737"/>
            <a:ext cx="1769700" cy="30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train_ds</a:t>
            </a:r>
            <a:endParaRPr/>
          </a:p>
        </p:txBody>
      </p:sp>
      <p:sp>
        <p:nvSpPr>
          <p:cNvPr id="187" name="Google Shape;187;p29"/>
          <p:cNvSpPr/>
          <p:nvPr/>
        </p:nvSpPr>
        <p:spPr>
          <a:xfrm>
            <a:off x="649365" y="1885737"/>
            <a:ext cx="728700" cy="30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val</a:t>
            </a:r>
            <a:r>
              <a:rPr lang="fr"/>
              <a:t>_ds</a:t>
            </a:r>
            <a:endParaRPr/>
          </a:p>
        </p:txBody>
      </p:sp>
      <p:sp>
        <p:nvSpPr>
          <p:cNvPr id="188" name="Google Shape;188;p29"/>
          <p:cNvSpPr/>
          <p:nvPr/>
        </p:nvSpPr>
        <p:spPr>
          <a:xfrm>
            <a:off x="644900" y="1519106"/>
            <a:ext cx="2579400" cy="30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Resize (380 x 380)</a:t>
            </a:r>
            <a:endParaRPr/>
          </a:p>
        </p:txBody>
      </p:sp>
      <p:sp>
        <p:nvSpPr>
          <p:cNvPr id="189" name="Google Shape;189;p29"/>
          <p:cNvSpPr/>
          <p:nvPr/>
        </p:nvSpPr>
        <p:spPr>
          <a:xfrm>
            <a:off x="1454617" y="2252357"/>
            <a:ext cx="1769700" cy="30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augmentation</a:t>
            </a:r>
            <a:endParaRPr/>
          </a:p>
        </p:txBody>
      </p:sp>
      <p:sp>
        <p:nvSpPr>
          <p:cNvPr id="190" name="Google Shape;190;p29"/>
          <p:cNvSpPr/>
          <p:nvPr/>
        </p:nvSpPr>
        <p:spPr>
          <a:xfrm>
            <a:off x="1450152" y="2618978"/>
            <a:ext cx="1769700" cy="46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Efficientnetb4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</a:t>
            </a:r>
            <a:r>
              <a:rPr lang="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include_top</a:t>
            </a:r>
            <a:r>
              <a:rPr lang="fr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fr"/>
              <a:t>)</a:t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1450152" y="3130677"/>
            <a:ext cx="1769700" cy="30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Global AVG Pooling</a:t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>
            <a:off x="1454617" y="3518371"/>
            <a:ext cx="1769700" cy="30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Dropout 20%</a:t>
            </a:r>
            <a:endParaRPr/>
          </a:p>
        </p:txBody>
      </p:sp>
      <p:sp>
        <p:nvSpPr>
          <p:cNvPr id="193" name="Google Shape;193;p29"/>
          <p:cNvSpPr/>
          <p:nvPr/>
        </p:nvSpPr>
        <p:spPr>
          <a:xfrm>
            <a:off x="1454617" y="3906066"/>
            <a:ext cx="1769700" cy="30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Dense(10, softmax)</a:t>
            </a:r>
            <a:endParaRPr/>
          </a:p>
        </p:txBody>
      </p:sp>
      <p:sp>
        <p:nvSpPr>
          <p:cNvPr id="194" name="Google Shape;194;p29"/>
          <p:cNvSpPr/>
          <p:nvPr/>
        </p:nvSpPr>
        <p:spPr>
          <a:xfrm>
            <a:off x="1454587" y="4293741"/>
            <a:ext cx="1769700" cy="30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Optimizer=Adam</a:t>
            </a:r>
            <a:endParaRPr/>
          </a:p>
        </p:txBody>
      </p:sp>
      <p:sp>
        <p:nvSpPr>
          <p:cNvPr id="195" name="Google Shape;195;p29"/>
          <p:cNvSpPr/>
          <p:nvPr/>
        </p:nvSpPr>
        <p:spPr>
          <a:xfrm>
            <a:off x="644900" y="4681431"/>
            <a:ext cx="2579400" cy="30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Evaluate</a:t>
            </a:r>
            <a:endParaRPr/>
          </a:p>
        </p:txBody>
      </p:sp>
      <p:cxnSp>
        <p:nvCxnSpPr>
          <p:cNvPr id="196" name="Google Shape;196;p29"/>
          <p:cNvCxnSpPr>
            <a:stCxn id="187" idx="2"/>
          </p:cNvCxnSpPr>
          <p:nvPr/>
        </p:nvCxnSpPr>
        <p:spPr>
          <a:xfrm>
            <a:off x="1013715" y="2192937"/>
            <a:ext cx="900" cy="24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9"/>
          <p:cNvCxnSpPr>
            <a:stCxn id="194" idx="3"/>
            <a:endCxn id="189" idx="3"/>
          </p:cNvCxnSpPr>
          <p:nvPr/>
        </p:nvCxnSpPr>
        <p:spPr>
          <a:xfrm flipH="1" rot="10800000">
            <a:off x="3224287" y="2405841"/>
            <a:ext cx="600" cy="2041500"/>
          </a:xfrm>
          <a:prstGeom prst="bentConnector3">
            <a:avLst>
              <a:gd fmla="val 396924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9"/>
          <p:cNvSpPr txBox="1"/>
          <p:nvPr/>
        </p:nvSpPr>
        <p:spPr>
          <a:xfrm rot="-5400000">
            <a:off x="3005025" y="3082950"/>
            <a:ext cx="904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highlight>
                  <a:schemeClr val="lt1"/>
                </a:highlight>
              </a:rPr>
              <a:t>epoch</a:t>
            </a:r>
            <a:endParaRPr sz="18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fr"/>
              <a:t>Efficientnetb4</a:t>
            </a:r>
            <a:r>
              <a:rPr lang="fr"/>
              <a:t> </a:t>
            </a:r>
            <a:endParaRPr b="1"/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b="2592" l="6140" r="8338" t="5816"/>
          <a:stretch/>
        </p:blipFill>
        <p:spPr>
          <a:xfrm>
            <a:off x="719725" y="1017725"/>
            <a:ext cx="7704555" cy="4125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30"/>
          <p:cNvCxnSpPr/>
          <p:nvPr/>
        </p:nvCxnSpPr>
        <p:spPr>
          <a:xfrm>
            <a:off x="5108075" y="1693250"/>
            <a:ext cx="317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MLFLOW</a:t>
            </a:r>
            <a:r>
              <a:rPr lang="fr"/>
              <a:t> </a:t>
            </a:r>
            <a:endParaRPr b="1"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50" y="957575"/>
            <a:ext cx="8441348" cy="408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4">
            <a:alphaModFix/>
          </a:blip>
          <a:srcRect b="0" l="0" r="7450" t="0"/>
          <a:stretch/>
        </p:blipFill>
        <p:spPr>
          <a:xfrm>
            <a:off x="5802650" y="2066200"/>
            <a:ext cx="2734450" cy="12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Sommaire</a:t>
            </a:r>
            <a:endParaRPr b="1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fr" sz="2800">
                <a:solidFill>
                  <a:schemeClr val="dk1"/>
                </a:solidFill>
              </a:rPr>
              <a:t>CNN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fr" sz="2800">
                <a:solidFill>
                  <a:schemeClr val="dk1"/>
                </a:solidFill>
              </a:rPr>
              <a:t>Cats VS Dogs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fr" sz="2800">
                <a:solidFill>
                  <a:schemeClr val="dk1"/>
                </a:solidFill>
              </a:rPr>
              <a:t>Classification multi-classes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fr" sz="2800">
                <a:solidFill>
                  <a:schemeClr val="dk1"/>
                </a:solidFill>
              </a:rPr>
              <a:t>MLFLOW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fr" sz="2800">
                <a:solidFill>
                  <a:schemeClr val="dk1"/>
                </a:solidFill>
              </a:rPr>
              <a:t>Demo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276275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3320"/>
              <a:t>Demo</a:t>
            </a:r>
            <a:endParaRPr b="1" sz="33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fr"/>
              <a:t>CNN</a:t>
            </a:r>
            <a:endParaRPr b="1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600" y="1460600"/>
            <a:ext cx="3938325" cy="26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Convolutional Neural Network (CNN)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0" y="1170125"/>
            <a:ext cx="8867376" cy="34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Convolution</a:t>
            </a:r>
            <a:endParaRPr b="1"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0" y="1807750"/>
            <a:ext cx="45720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800" y="1170125"/>
            <a:ext cx="4114800" cy="371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Pooling2D</a:t>
            </a:r>
            <a:endParaRPr b="1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442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Flatten</a:t>
            </a:r>
            <a:endParaRPr b="1"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975" y="241175"/>
            <a:ext cx="5100125" cy="476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/>
              <a:t>Cats VS Dogs</a:t>
            </a:r>
            <a:endParaRPr b="1"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2" y="1091475"/>
            <a:ext cx="382097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Données d’entraînement</a:t>
            </a:r>
            <a:endParaRPr b="1"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175" y="1152475"/>
            <a:ext cx="5142200" cy="38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125825" y="4703075"/>
            <a:ext cx="901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https://download.microsoft.com/download/3/E/1/3E1C3F21-ECDB-4869-8368-6DEBA77B919F/kagglecatsanddogs_5340.zip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